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9"/>
  </p:notesMasterIdLst>
  <p:sldIdLst>
    <p:sldId id="256" r:id="rId2"/>
    <p:sldId id="257" r:id="rId3"/>
    <p:sldId id="258" r:id="rId4"/>
    <p:sldId id="259" r:id="rId5"/>
    <p:sldId id="261" r:id="rId6"/>
    <p:sldId id="263"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2E5E9-362B-46EA-8916-D6D60A0B9C55}" v="1" dt="2025-03-08T09:00:52.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notesViewPr>
    <p:cSldViewPr snapToGrid="0">
      <p:cViewPr varScale="1">
        <p:scale>
          <a:sx n="66" d="100"/>
          <a:sy n="66" d="100"/>
        </p:scale>
        <p:origin x="3134"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9T08:17:31.731"/>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9T08:42:58.920"/>
    </inkml:context>
    <inkml:brush xml:id="br0">
      <inkml:brushProperty name="width" value="0.1" units="cm"/>
      <inkml:brushProperty name="height" value="0.1" units="cm"/>
      <inkml:brushProperty name="color" value="#FFFFFF"/>
    </inkml:brush>
  </inkml:definitions>
  <inkml:trace contextRef="#ctx0" brushRef="#br0">1 0 128,'0'6'0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52E099-F6C5-4E6C-8813-7C7D82E51F81}" type="datetimeFigureOut">
              <a:rPr lang="en-GB" smtClean="0"/>
              <a:t>08/03/2025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75B304-99D9-4707-83CE-61F7090E0CBC}" type="slidenum">
              <a:rPr lang="en-GB" smtClean="0"/>
              <a:t>‹#›</a:t>
            </a:fld>
            <a:endParaRPr lang="en-GB"/>
          </a:p>
        </p:txBody>
      </p:sp>
    </p:spTree>
    <p:extLst>
      <p:ext uri="{BB962C8B-B14F-4D97-AF65-F5344CB8AC3E}">
        <p14:creationId xmlns:p14="http://schemas.microsoft.com/office/powerpoint/2010/main" val="3881136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75B304-99D9-4707-83CE-61F7090E0CBC}" type="slidenum">
              <a:rPr lang="en-GB" smtClean="0"/>
              <a:t>1</a:t>
            </a:fld>
            <a:endParaRPr lang="en-GB"/>
          </a:p>
        </p:txBody>
      </p:sp>
    </p:spTree>
    <p:extLst>
      <p:ext uri="{BB962C8B-B14F-4D97-AF65-F5344CB8AC3E}">
        <p14:creationId xmlns:p14="http://schemas.microsoft.com/office/powerpoint/2010/main" val="2953782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335046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6440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51649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70567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34510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9602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68805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15496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21158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005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3/8/2025</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5405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3/8/2025</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1035388545"/>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24" r:id="rId6"/>
    <p:sldLayoutId id="2147483820" r:id="rId7"/>
    <p:sldLayoutId id="2147483821" r:id="rId8"/>
    <p:sldLayoutId id="2147483822" r:id="rId9"/>
    <p:sldLayoutId id="2147483823" r:id="rId10"/>
    <p:sldLayoutId id="2147483825"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customXml" Target="../ink/ink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92E339-A4A5-CD0D-C135-C7D6057FF411}"/>
              </a:ext>
            </a:extLst>
          </p:cNvPr>
          <p:cNvSpPr>
            <a:spLocks noGrp="1"/>
          </p:cNvSpPr>
          <p:nvPr>
            <p:ph type="ctrTitle"/>
          </p:nvPr>
        </p:nvSpPr>
        <p:spPr>
          <a:xfrm>
            <a:off x="5297762" y="640080"/>
            <a:ext cx="6251110" cy="3566160"/>
          </a:xfrm>
        </p:spPr>
        <p:txBody>
          <a:bodyPr anchor="b">
            <a:normAutofit fontScale="90000"/>
          </a:bodyPr>
          <a:lstStyle/>
          <a:p>
            <a:pPr algn="ctr">
              <a:lnSpc>
                <a:spcPct val="90000"/>
              </a:lnSpc>
            </a:pPr>
            <a:r>
              <a:rPr lang="en-GB" sz="8200">
                <a:solidFill>
                  <a:srgbClr val="002060"/>
                </a:solidFill>
              </a:rPr>
              <a:t>Ordinarily available inclusive provision </a:t>
            </a:r>
          </a:p>
        </p:txBody>
      </p:sp>
      <p:sp>
        <p:nvSpPr>
          <p:cNvPr id="3" name="Subtitle 2">
            <a:extLst>
              <a:ext uri="{FF2B5EF4-FFF2-40B4-BE49-F238E27FC236}">
                <a16:creationId xmlns:a16="http://schemas.microsoft.com/office/drawing/2014/main" id="{C9375874-E601-645A-0B9D-5432EB238C1A}"/>
              </a:ext>
            </a:extLst>
          </p:cNvPr>
          <p:cNvSpPr>
            <a:spLocks noGrp="1"/>
          </p:cNvSpPr>
          <p:nvPr>
            <p:ph type="subTitle" idx="1"/>
          </p:nvPr>
        </p:nvSpPr>
        <p:spPr>
          <a:xfrm>
            <a:off x="5297760" y="4636008"/>
            <a:ext cx="6251111" cy="1572768"/>
          </a:xfrm>
        </p:spPr>
        <p:txBody>
          <a:bodyPr vert="horz" lIns="91440" tIns="45720" rIns="91440" bIns="45720" rtlCol="0" anchor="t">
            <a:normAutofit/>
          </a:bodyPr>
          <a:lstStyle/>
          <a:p>
            <a:endParaRPr lang="en-GB" b="1" dirty="0"/>
          </a:p>
        </p:txBody>
      </p:sp>
      <p:sp>
        <p:nvSpPr>
          <p:cNvPr id="24"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A7895A"/>
          </a:solidFill>
          <a:ln w="38100" cap="rnd">
            <a:solidFill>
              <a:srgbClr val="A7895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web of dots connected">
            <a:extLst>
              <a:ext uri="{FF2B5EF4-FFF2-40B4-BE49-F238E27FC236}">
                <a16:creationId xmlns:a16="http://schemas.microsoft.com/office/drawing/2014/main" id="{11A57A34-50F8-D0A8-B5C8-8847C577BF21}"/>
              </a:ext>
            </a:extLst>
          </p:cNvPr>
          <p:cNvPicPr>
            <a:picLocks noChangeAspect="1"/>
          </p:cNvPicPr>
          <p:nvPr/>
        </p:nvPicPr>
        <p:blipFill>
          <a:blip r:embed="rId5"/>
          <a:srcRect l="45224" r="2438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310827293"/>
      </p:ext>
    </p:extLst>
  </p:cSld>
  <p:clrMapOvr>
    <a:masterClrMapping/>
  </p:clrMapOvr>
  <mc:AlternateContent xmlns:mc="http://schemas.openxmlformats.org/markup-compatibility/2006" xmlns:p14="http://schemas.microsoft.com/office/powerpoint/2010/main">
    <mc:Choice Requires="p14">
      <p:transition spd="slow" p14:dur="2000" advTm="3641"/>
    </mc:Choice>
    <mc:Fallback xmlns="">
      <p:transition spd="slow" advTm="3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4785"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AFE615-AC70-70FC-E93E-EEF58432812B}"/>
              </a:ext>
            </a:extLst>
          </p:cNvPr>
          <p:cNvSpPr>
            <a:spLocks noGrp="1"/>
          </p:cNvSpPr>
          <p:nvPr>
            <p:ph type="title"/>
          </p:nvPr>
        </p:nvSpPr>
        <p:spPr>
          <a:xfrm>
            <a:off x="630936" y="640080"/>
            <a:ext cx="5643404" cy="1481328"/>
          </a:xfrm>
        </p:spPr>
        <p:txBody>
          <a:bodyPr vert="horz" lIns="91440" tIns="45720" rIns="91440" bIns="45720" rtlCol="0" anchor="b">
            <a:normAutofit fontScale="90000"/>
          </a:bodyPr>
          <a:lstStyle/>
          <a:p>
            <a:pPr algn="ctr">
              <a:lnSpc>
                <a:spcPct val="90000"/>
              </a:lnSpc>
            </a:pPr>
            <a:r>
              <a:rPr lang="en-US" sz="4800" dirty="0">
                <a:solidFill>
                  <a:schemeClr val="accent6">
                    <a:lumMod val="50000"/>
                  </a:schemeClr>
                </a:solidFill>
              </a:rPr>
              <a:t>Ordinarily available inclusive provision (OAIP)</a:t>
            </a:r>
          </a:p>
        </p:txBody>
      </p:sp>
      <p:sp>
        <p:nvSpPr>
          <p:cNvPr id="35"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D3BB00"/>
          </a:solidFill>
          <a:ln w="38100" cap="rnd">
            <a:solidFill>
              <a:srgbClr val="D3BB00"/>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8CD407-B44A-8BA9-C081-BB7C44B34463}"/>
              </a:ext>
            </a:extLst>
          </p:cNvPr>
          <p:cNvSpPr>
            <a:spLocks noGrp="1"/>
          </p:cNvSpPr>
          <p:nvPr>
            <p:ph idx="1"/>
          </p:nvPr>
        </p:nvSpPr>
        <p:spPr>
          <a:xfrm>
            <a:off x="378017" y="2670048"/>
            <a:ext cx="6810724" cy="3789702"/>
          </a:xfrm>
        </p:spPr>
        <p:txBody>
          <a:bodyPr vert="horz" lIns="91440" tIns="45720" rIns="91440" bIns="45720" rtlCol="0" anchor="t">
            <a:normAutofit fontScale="85000" lnSpcReduction="20000"/>
          </a:bodyPr>
          <a:lstStyle/>
          <a:p>
            <a:pPr marL="0" indent="0" algn="ctr">
              <a:buNone/>
            </a:pPr>
            <a:r>
              <a:rPr lang="en-US" sz="6000" dirty="0">
                <a:solidFill>
                  <a:srgbClr val="002060"/>
                </a:solidFill>
              </a:rPr>
              <a:t>School and classroom practice that is essential for some, helpful for most and harmful to none.</a:t>
            </a:r>
          </a:p>
        </p:txBody>
      </p:sp>
      <mc:AlternateContent xmlns:mc="http://schemas.openxmlformats.org/markup-compatibility/2006" xmlns:p14="http://schemas.microsoft.com/office/powerpoint/2010/main">
        <mc:Choice Requires="p14">
          <p:contentPart p14:bwMode="auto" r:id="rId4">
            <p14:nvContentPartPr>
              <p14:cNvPr id="37" name="Ink 3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37" name="Ink 3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FAD68869-6E82-F421-C224-CE0C9200D482}"/>
              </a:ext>
            </a:extLst>
          </p:cNvPr>
          <p:cNvPicPr>
            <a:picLocks noChangeAspect="1"/>
          </p:cNvPicPr>
          <p:nvPr/>
        </p:nvPicPr>
        <p:blipFill>
          <a:blip r:embed="rId6"/>
          <a:stretch>
            <a:fillRect/>
          </a:stretch>
        </p:blipFill>
        <p:spPr>
          <a:xfrm>
            <a:off x="7566758" y="0"/>
            <a:ext cx="4625242" cy="6821424"/>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6261456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86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EB737-94D2-962B-6613-A55AEC202F73}"/>
              </a:ext>
            </a:extLst>
          </p:cNvPr>
          <p:cNvSpPr>
            <a:spLocks noGrp="1"/>
          </p:cNvSpPr>
          <p:nvPr>
            <p:ph type="title"/>
          </p:nvPr>
        </p:nvSpPr>
        <p:spPr/>
        <p:txBody>
          <a:bodyPr/>
          <a:lstStyle/>
          <a:p>
            <a:pPr algn="ctr"/>
            <a:r>
              <a:rPr lang="en-GB" dirty="0">
                <a:solidFill>
                  <a:schemeClr val="accent6">
                    <a:lumMod val="50000"/>
                  </a:schemeClr>
                </a:solidFill>
              </a:rPr>
              <a:t> SEND Framework from Devon </a:t>
            </a:r>
          </a:p>
        </p:txBody>
      </p:sp>
      <p:sp>
        <p:nvSpPr>
          <p:cNvPr id="3" name="Content Placeholder 2">
            <a:extLst>
              <a:ext uri="{FF2B5EF4-FFF2-40B4-BE49-F238E27FC236}">
                <a16:creationId xmlns:a16="http://schemas.microsoft.com/office/drawing/2014/main" id="{55D217EE-C52A-4D4F-08BD-E51BFC8608E1}"/>
              </a:ext>
            </a:extLst>
          </p:cNvPr>
          <p:cNvSpPr>
            <a:spLocks noGrp="1"/>
          </p:cNvSpPr>
          <p:nvPr>
            <p:ph idx="1"/>
          </p:nvPr>
        </p:nvSpPr>
        <p:spPr/>
        <p:txBody>
          <a:bodyPr>
            <a:normAutofit fontScale="77500" lnSpcReduction="20000"/>
          </a:bodyPr>
          <a:lstStyle/>
          <a:p>
            <a:pPr marL="0" indent="0">
              <a:buNone/>
            </a:pPr>
            <a:r>
              <a:rPr lang="en-GB" sz="4000" dirty="0">
                <a:solidFill>
                  <a:srgbClr val="002060"/>
                </a:solidFill>
              </a:rPr>
              <a:t>We are committed to using this framework within our schools. </a:t>
            </a:r>
          </a:p>
          <a:p>
            <a:pPr marL="0" indent="0">
              <a:buNone/>
            </a:pPr>
            <a:r>
              <a:rPr lang="en-GB" sz="4000" dirty="0">
                <a:solidFill>
                  <a:srgbClr val="002060"/>
                </a:solidFill>
              </a:rPr>
              <a:t>The OAIP describes the inclusive provision and practice that all Devon schools, Early Years and Post 16 settings should be able to provide for all children and young people, including those of SEND from their own resources.</a:t>
            </a:r>
          </a:p>
          <a:p>
            <a:pPr marL="0" indent="0">
              <a:buNone/>
            </a:pPr>
            <a:r>
              <a:rPr lang="en-GB" sz="4000" dirty="0">
                <a:solidFill>
                  <a:srgbClr val="002060"/>
                </a:solidFill>
              </a:rPr>
              <a:t>This will support all children to attend, engage and thrive in their educational setting.</a:t>
            </a:r>
          </a:p>
          <a:p>
            <a:pPr marL="0" indent="0">
              <a:buNone/>
            </a:pPr>
            <a:endParaRPr lang="en-GB" sz="3600" dirty="0">
              <a:solidFill>
                <a:srgbClr val="002060"/>
              </a:solidFill>
            </a:endParaRPr>
          </a:p>
        </p:txBody>
      </p:sp>
      <p:pic>
        <p:nvPicPr>
          <p:cNvPr id="4" name="Picture 3">
            <a:extLst>
              <a:ext uri="{FF2B5EF4-FFF2-40B4-BE49-F238E27FC236}">
                <a16:creationId xmlns:a16="http://schemas.microsoft.com/office/drawing/2014/main" id="{AF01DCC4-2184-3DFF-0EDA-807A13E10676}"/>
              </a:ext>
            </a:extLst>
          </p:cNvPr>
          <p:cNvPicPr>
            <a:picLocks noChangeAspect="1"/>
          </p:cNvPicPr>
          <p:nvPr/>
        </p:nvPicPr>
        <p:blipFill>
          <a:blip r:embed="rId4"/>
          <a:stretch>
            <a:fillRect/>
          </a:stretch>
        </p:blipFill>
        <p:spPr>
          <a:xfrm>
            <a:off x="11082130" y="21652"/>
            <a:ext cx="1109870" cy="1636290"/>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8810996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20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5027B6-560E-BE92-C917-BBADD9233492}"/>
              </a:ext>
            </a:extLst>
          </p:cNvPr>
          <p:cNvSpPr>
            <a:spLocks noGrp="1"/>
          </p:cNvSpPr>
          <p:nvPr>
            <p:ph idx="1"/>
          </p:nvPr>
        </p:nvSpPr>
        <p:spPr>
          <a:xfrm>
            <a:off x="566531" y="855957"/>
            <a:ext cx="11290851" cy="4251960"/>
          </a:xfrm>
        </p:spPr>
        <p:txBody>
          <a:bodyPr vert="horz" lIns="91440" tIns="45720" rIns="91440" bIns="45720" rtlCol="0" anchor="t">
            <a:noAutofit/>
          </a:bodyPr>
          <a:lstStyle/>
          <a:p>
            <a:pPr marL="0" indent="0">
              <a:buNone/>
            </a:pPr>
            <a:r>
              <a:rPr lang="en-GB" sz="4400" dirty="0">
                <a:solidFill>
                  <a:schemeClr val="accent6">
                    <a:lumMod val="50000"/>
                  </a:schemeClr>
                </a:solidFill>
              </a:rPr>
              <a:t>The Framework defines:</a:t>
            </a:r>
          </a:p>
          <a:p>
            <a:r>
              <a:rPr lang="en-GB" sz="4400" dirty="0">
                <a:solidFill>
                  <a:srgbClr val="002060"/>
                </a:solidFill>
              </a:rPr>
              <a:t>How teachers make enhanced adaptations to their daily teaching. </a:t>
            </a:r>
          </a:p>
          <a:p>
            <a:r>
              <a:rPr lang="en-GB" sz="4400" dirty="0">
                <a:solidFill>
                  <a:srgbClr val="002060"/>
                </a:solidFill>
              </a:rPr>
              <a:t>How teachers make decisions about provision and targeted intervention.</a:t>
            </a:r>
          </a:p>
          <a:p>
            <a:r>
              <a:rPr lang="en-GB" sz="4400" dirty="0">
                <a:solidFill>
                  <a:srgbClr val="002060"/>
                </a:solidFill>
              </a:rPr>
              <a:t>How teachers use the SEND Code of Practice to identify and meet needs of learners</a:t>
            </a:r>
          </a:p>
        </p:txBody>
      </p:sp>
      <p:pic>
        <p:nvPicPr>
          <p:cNvPr id="4" name="Picture 3">
            <a:extLst>
              <a:ext uri="{FF2B5EF4-FFF2-40B4-BE49-F238E27FC236}">
                <a16:creationId xmlns:a16="http://schemas.microsoft.com/office/drawing/2014/main" id="{205742E3-0B18-E137-5ADF-C0026457CD70}"/>
              </a:ext>
            </a:extLst>
          </p:cNvPr>
          <p:cNvPicPr>
            <a:picLocks noChangeAspect="1"/>
          </p:cNvPicPr>
          <p:nvPr/>
        </p:nvPicPr>
        <p:blipFill>
          <a:blip r:embed="rId4"/>
          <a:stretch>
            <a:fillRect/>
          </a:stretch>
        </p:blipFill>
        <p:spPr>
          <a:xfrm>
            <a:off x="10897206" y="4951378"/>
            <a:ext cx="1294794" cy="1906621"/>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5980186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2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F4DBFB-308F-C0D0-DFAE-0D46FEE6B32E}"/>
              </a:ext>
            </a:extLst>
          </p:cNvPr>
          <p:cNvSpPr>
            <a:spLocks noGrp="1"/>
          </p:cNvSpPr>
          <p:nvPr>
            <p:ph type="title"/>
          </p:nvPr>
        </p:nvSpPr>
        <p:spPr>
          <a:xfrm>
            <a:off x="630936" y="639520"/>
            <a:ext cx="3429000" cy="1719072"/>
          </a:xfrm>
        </p:spPr>
        <p:txBody>
          <a:bodyPr anchor="b">
            <a:normAutofit/>
          </a:bodyPr>
          <a:lstStyle/>
          <a:p>
            <a:pPr>
              <a:lnSpc>
                <a:spcPct val="90000"/>
              </a:lnSpc>
            </a:pPr>
            <a:r>
              <a:rPr lang="en-GB"/>
              <a:t>Graduated Response</a:t>
            </a:r>
          </a:p>
        </p:txBody>
      </p:sp>
      <p:sp>
        <p:nvSpPr>
          <p:cNvPr id="11"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F9A621"/>
          </a:solidFill>
          <a:ln w="38100" cap="rnd">
            <a:solidFill>
              <a:srgbClr val="F9A62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5737403" y="1956150"/>
                <a:ext cx="36000" cy="32709"/>
              </a:xfrm>
              <a:prstGeom prst="rect">
                <a:avLst/>
              </a:prstGeom>
            </p:spPr>
          </p:pic>
        </mc:Fallback>
      </mc:AlternateContent>
      <p:pic>
        <p:nvPicPr>
          <p:cNvPr id="4" name="Picture 3">
            <a:extLst>
              <a:ext uri="{FF2B5EF4-FFF2-40B4-BE49-F238E27FC236}">
                <a16:creationId xmlns:a16="http://schemas.microsoft.com/office/drawing/2014/main" id="{7E749068-F1DA-934C-A390-387226DF3412}"/>
              </a:ext>
            </a:extLst>
          </p:cNvPr>
          <p:cNvPicPr>
            <a:picLocks noChangeAspect="1"/>
          </p:cNvPicPr>
          <p:nvPr/>
        </p:nvPicPr>
        <p:blipFill>
          <a:blip r:embed="rId6"/>
          <a:stretch>
            <a:fillRect/>
          </a:stretch>
        </p:blipFill>
        <p:spPr>
          <a:xfrm>
            <a:off x="3035031" y="0"/>
            <a:ext cx="8706254" cy="6907257"/>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1701385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9529B-DB32-7393-982F-53352FB4B6F2}"/>
              </a:ext>
            </a:extLst>
          </p:cNvPr>
          <p:cNvSpPr>
            <a:spLocks noGrp="1"/>
          </p:cNvSpPr>
          <p:nvPr>
            <p:ph type="title"/>
          </p:nvPr>
        </p:nvSpPr>
        <p:spPr>
          <a:xfrm>
            <a:off x="1391685" y="374852"/>
            <a:ext cx="10515600" cy="1325563"/>
          </a:xfrm>
        </p:spPr>
        <p:txBody>
          <a:bodyPr>
            <a:normAutofit/>
          </a:bodyPr>
          <a:lstStyle/>
          <a:p>
            <a:r>
              <a:rPr lang="en-GB" sz="4800" dirty="0">
                <a:solidFill>
                  <a:schemeClr val="accent6">
                    <a:lumMod val="50000"/>
                  </a:schemeClr>
                </a:solidFill>
              </a:rPr>
              <a:t>Meeting the needs of our children </a:t>
            </a:r>
          </a:p>
        </p:txBody>
      </p:sp>
      <p:sp>
        <p:nvSpPr>
          <p:cNvPr id="3" name="Content Placeholder 2">
            <a:extLst>
              <a:ext uri="{FF2B5EF4-FFF2-40B4-BE49-F238E27FC236}">
                <a16:creationId xmlns:a16="http://schemas.microsoft.com/office/drawing/2014/main" id="{E6A5365C-45D1-F31F-21F0-AA6B68E8E94B}"/>
              </a:ext>
            </a:extLst>
          </p:cNvPr>
          <p:cNvSpPr>
            <a:spLocks noGrp="1"/>
          </p:cNvSpPr>
          <p:nvPr>
            <p:ph idx="1"/>
          </p:nvPr>
        </p:nvSpPr>
        <p:spPr>
          <a:xfrm>
            <a:off x="838200" y="1929384"/>
            <a:ext cx="10929730" cy="4251960"/>
          </a:xfrm>
        </p:spPr>
        <p:txBody>
          <a:bodyPr>
            <a:normAutofit lnSpcReduction="10000"/>
          </a:bodyPr>
          <a:lstStyle/>
          <a:p>
            <a:pPr marL="0" indent="0">
              <a:buNone/>
            </a:pPr>
            <a:r>
              <a:rPr lang="en-GB" sz="3900" dirty="0">
                <a:solidFill>
                  <a:schemeClr val="accent6">
                    <a:lumMod val="50000"/>
                  </a:schemeClr>
                </a:solidFill>
              </a:rPr>
              <a:t>We meet the needs of children regardless of diagnosis.</a:t>
            </a:r>
          </a:p>
          <a:p>
            <a:pPr marL="0" indent="0">
              <a:buNone/>
            </a:pPr>
            <a:r>
              <a:rPr lang="en-GB" sz="3900" dirty="0">
                <a:solidFill>
                  <a:schemeClr val="accent6">
                    <a:lumMod val="50000"/>
                  </a:schemeClr>
                </a:solidFill>
              </a:rPr>
              <a:t>We meet these needs by closely monitoring and supporting children.</a:t>
            </a:r>
          </a:p>
          <a:p>
            <a:pPr marL="0" indent="0">
              <a:buNone/>
            </a:pPr>
            <a:r>
              <a:rPr lang="en-GB" sz="3900" dirty="0">
                <a:solidFill>
                  <a:schemeClr val="accent6">
                    <a:lumMod val="50000"/>
                  </a:schemeClr>
                </a:solidFill>
              </a:rPr>
              <a:t>We adapt our practice dynamically and proactively.</a:t>
            </a:r>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BBF029D3-2692-C68C-9171-E9659DDF6964}"/>
              </a:ext>
            </a:extLst>
          </p:cNvPr>
          <p:cNvPicPr>
            <a:picLocks noChangeAspect="1"/>
          </p:cNvPicPr>
          <p:nvPr/>
        </p:nvPicPr>
        <p:blipFill>
          <a:blip r:embed="rId2"/>
          <a:stretch>
            <a:fillRect/>
          </a:stretch>
        </p:blipFill>
        <p:spPr>
          <a:xfrm>
            <a:off x="1" y="0"/>
            <a:ext cx="1155092" cy="1700415"/>
          </a:xfrm>
          <a:prstGeom prst="rect">
            <a:avLst/>
          </a:prstGeom>
        </p:spPr>
      </p:pic>
    </p:spTree>
    <p:extLst>
      <p:ext uri="{BB962C8B-B14F-4D97-AF65-F5344CB8AC3E}">
        <p14:creationId xmlns:p14="http://schemas.microsoft.com/office/powerpoint/2010/main" val="3528722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9529B-DB32-7393-982F-53352FB4B6F2}"/>
              </a:ext>
            </a:extLst>
          </p:cNvPr>
          <p:cNvSpPr>
            <a:spLocks noGrp="1"/>
          </p:cNvSpPr>
          <p:nvPr>
            <p:ph type="title"/>
          </p:nvPr>
        </p:nvSpPr>
        <p:spPr>
          <a:xfrm>
            <a:off x="2054158" y="374852"/>
            <a:ext cx="10515600" cy="1325563"/>
          </a:xfrm>
        </p:spPr>
        <p:txBody>
          <a:bodyPr/>
          <a:lstStyle/>
          <a:p>
            <a:r>
              <a:rPr lang="en-GB">
                <a:solidFill>
                  <a:schemeClr val="accent6">
                    <a:lumMod val="50000"/>
                  </a:schemeClr>
                </a:solidFill>
              </a:rPr>
              <a:t>Quality first teach </a:t>
            </a:r>
          </a:p>
        </p:txBody>
      </p:sp>
      <p:sp>
        <p:nvSpPr>
          <p:cNvPr id="3" name="Content Placeholder 2">
            <a:extLst>
              <a:ext uri="{FF2B5EF4-FFF2-40B4-BE49-F238E27FC236}">
                <a16:creationId xmlns:a16="http://schemas.microsoft.com/office/drawing/2014/main" id="{E6A5365C-45D1-F31F-21F0-AA6B68E8E94B}"/>
              </a:ext>
            </a:extLst>
          </p:cNvPr>
          <p:cNvSpPr>
            <a:spLocks noGrp="1"/>
          </p:cNvSpPr>
          <p:nvPr>
            <p:ph idx="1"/>
          </p:nvPr>
        </p:nvSpPr>
        <p:spPr>
          <a:xfrm>
            <a:off x="838200" y="1929384"/>
            <a:ext cx="10929730" cy="4251960"/>
          </a:xfrm>
        </p:spPr>
        <p:txBody>
          <a:bodyPr>
            <a:normAutofit fontScale="85000" lnSpcReduction="10000"/>
          </a:bodyPr>
          <a:lstStyle/>
          <a:p>
            <a:pPr marL="0" indent="0">
              <a:buNone/>
            </a:pPr>
            <a:r>
              <a:rPr lang="en-GB" sz="4400" dirty="0">
                <a:solidFill>
                  <a:schemeClr val="accent6">
                    <a:lumMod val="50000"/>
                  </a:schemeClr>
                </a:solidFill>
              </a:rPr>
              <a:t>The code of practice states that every teacher is a teacher of SEND. </a:t>
            </a:r>
          </a:p>
          <a:p>
            <a:pPr marL="0" indent="0">
              <a:buNone/>
            </a:pPr>
            <a:r>
              <a:rPr lang="en-GB" sz="4400" dirty="0">
                <a:solidFill>
                  <a:schemeClr val="accent6">
                    <a:lumMod val="50000"/>
                  </a:schemeClr>
                </a:solidFill>
              </a:rPr>
              <a:t>High quality teaching is effective for all children and young people.</a:t>
            </a:r>
          </a:p>
          <a:p>
            <a:pPr marL="0" indent="0">
              <a:buNone/>
            </a:pPr>
            <a:r>
              <a:rPr lang="en-GB" sz="4400" dirty="0">
                <a:solidFill>
                  <a:schemeClr val="accent6">
                    <a:lumMod val="50000"/>
                  </a:schemeClr>
                </a:solidFill>
              </a:rPr>
              <a:t>Through delivering quality first teaching, settings are implementing the graduated response.</a:t>
            </a:r>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BBF029D3-2692-C68C-9171-E9659DDF6964}"/>
              </a:ext>
            </a:extLst>
          </p:cNvPr>
          <p:cNvPicPr>
            <a:picLocks noChangeAspect="1"/>
          </p:cNvPicPr>
          <p:nvPr/>
        </p:nvPicPr>
        <p:blipFill>
          <a:blip r:embed="rId4"/>
          <a:stretch>
            <a:fillRect/>
          </a:stretch>
        </p:blipFill>
        <p:spPr>
          <a:xfrm>
            <a:off x="1" y="0"/>
            <a:ext cx="1155092" cy="1700415"/>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6690810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9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96</TotalTime>
  <Words>229</Words>
  <Application>Microsoft Office PowerPoint</Application>
  <PresentationFormat>Widescreen</PresentationFormat>
  <Paragraphs>24</Paragraphs>
  <Slides>7</Slides>
  <Notes>1</Notes>
  <HiddenSlides>0</HiddenSlides>
  <MMClips>6</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SketchyVTI</vt:lpstr>
      <vt:lpstr>Ordinarily available inclusive provision </vt:lpstr>
      <vt:lpstr>Ordinarily available inclusive provision (OAIP)</vt:lpstr>
      <vt:lpstr> SEND Framework from Devon </vt:lpstr>
      <vt:lpstr>PowerPoint Presentation</vt:lpstr>
      <vt:lpstr>Graduated Response</vt:lpstr>
      <vt:lpstr>Meeting the needs of our children </vt:lpstr>
      <vt:lpstr>Quality first teach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Ordinarily available inclusive provision</dc:title>
  <dc:creator>Seann Williams</dc:creator>
  <cp:lastModifiedBy>Sandy Chenore</cp:lastModifiedBy>
  <cp:revision>25</cp:revision>
  <dcterms:created xsi:type="dcterms:W3CDTF">2024-09-19T08:14:42Z</dcterms:created>
  <dcterms:modified xsi:type="dcterms:W3CDTF">2025-03-08T09:01:01Z</dcterms:modified>
</cp:coreProperties>
</file>